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2" r:id="rId5"/>
    <p:sldId id="260" r:id="rId6"/>
    <p:sldId id="261" r:id="rId7"/>
  </p:sldIdLst>
  <p:sldSz cx="10080625" cy="5670550"/>
  <p:notesSz cx="7559675" cy="10691813"/>
  <p:embeddedFontLst>
    <p:embeddedFont>
      <p:font typeface="Noto Sans" panose="020B0502040504020204" pitchFamily="34" charset="0"/>
      <p:regular r:id="rId9"/>
      <p:bold r:id="rId10"/>
      <p:italic r:id="rId11"/>
      <p:boldItalic r:id="rId12"/>
    </p:embeddedFont>
    <p:embeddedFont>
      <p:font typeface="Unbounded" panose="020B0604020202020204" charset="0"/>
      <p:regular r:id="rId13"/>
      <p:bold r:id="rId14"/>
    </p:embeddedFont>
    <p:embeddedFont>
      <p:font typeface="Unbounded Light" panose="020B0604020202020204" charset="0"/>
      <p:regular r:id="rId15"/>
      <p:bold r:id="rId16"/>
    </p:embeddedFont>
    <p:embeddedFont>
      <p:font typeface="Unbounded Medium" panose="020B0604020202020204" charset="0"/>
      <p:regular r:id="rId17"/>
      <p:bold r:id="rId18"/>
    </p:embeddedFont>
    <p:embeddedFont>
      <p:font typeface="Unbounded SemiBo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hdvT/RPSQdkHSKYsxaJ+vAQIZOd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ce Ho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7-12T12:44:20.432" idx="1">
    <p:pos x="6357" y="3591"/>
    <p:text>@milly@alkimi.org  share this in discord
_Assigned to milly@alkimi.org_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REtMYKc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b0e8d43ec_0_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eb0e8d43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b0e8d43ec_0_6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eb0e8d43e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b0e8d43ec_0_1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eb0e8d43e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b3e165814_0_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eb3e16581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b4af5fc0b_0_2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eb4af5fc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90000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2"/>
          </p:nvPr>
        </p:nvSpPr>
        <p:spPr>
          <a:xfrm>
            <a:off x="5151600" y="144000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3"/>
          </p:nvPr>
        </p:nvSpPr>
        <p:spPr>
          <a:xfrm>
            <a:off x="540000" y="327348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4"/>
          </p:nvPr>
        </p:nvSpPr>
        <p:spPr>
          <a:xfrm>
            <a:off x="5151600" y="327348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2897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2"/>
          </p:nvPr>
        </p:nvSpPr>
        <p:spPr>
          <a:xfrm>
            <a:off x="3583080" y="1440000"/>
            <a:ext cx="2897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3"/>
          </p:nvPr>
        </p:nvSpPr>
        <p:spPr>
          <a:xfrm>
            <a:off x="6625800" y="1440000"/>
            <a:ext cx="2897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4"/>
          </p:nvPr>
        </p:nvSpPr>
        <p:spPr>
          <a:xfrm>
            <a:off x="540000" y="3273480"/>
            <a:ext cx="2897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5"/>
          </p:nvPr>
        </p:nvSpPr>
        <p:spPr>
          <a:xfrm>
            <a:off x="3583080" y="3273480"/>
            <a:ext cx="2897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6"/>
          </p:nvPr>
        </p:nvSpPr>
        <p:spPr>
          <a:xfrm>
            <a:off x="6625800" y="3273480"/>
            <a:ext cx="2897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ubTitle" idx="1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43917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2"/>
          </p:nvPr>
        </p:nvSpPr>
        <p:spPr>
          <a:xfrm>
            <a:off x="5151600" y="1440000"/>
            <a:ext cx="43917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subTitle" idx="1"/>
          </p:nvPr>
        </p:nvSpPr>
        <p:spPr>
          <a:xfrm>
            <a:off x="540000" y="90000"/>
            <a:ext cx="9000000" cy="45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2"/>
          </p:nvPr>
        </p:nvSpPr>
        <p:spPr>
          <a:xfrm>
            <a:off x="5151600" y="1440000"/>
            <a:ext cx="43917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3"/>
          </p:nvPr>
        </p:nvSpPr>
        <p:spPr>
          <a:xfrm>
            <a:off x="540000" y="327348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43917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2"/>
          </p:nvPr>
        </p:nvSpPr>
        <p:spPr>
          <a:xfrm>
            <a:off x="5151600" y="144000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3"/>
          </p:nvPr>
        </p:nvSpPr>
        <p:spPr>
          <a:xfrm>
            <a:off x="5151600" y="327348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2"/>
          </p:nvPr>
        </p:nvSpPr>
        <p:spPr>
          <a:xfrm>
            <a:off x="5151600" y="1440000"/>
            <a:ext cx="43917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3"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strike="noStrik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/>
          <p:nvPr/>
        </p:nvSpPr>
        <p:spPr>
          <a:xfrm rot="10800000" flipH="1">
            <a:off x="0" y="0"/>
            <a:ext cx="10080000" cy="1080000"/>
          </a:xfrm>
          <a:prstGeom prst="rect">
            <a:avLst/>
          </a:prstGeom>
          <a:solidFill>
            <a:srgbClr val="009EDA"/>
          </a:solidFill>
          <a:ln>
            <a:noFill/>
          </a:ln>
          <a:effectLst>
            <a:outerShdw dist="10800" dir="5400000" rotWithShape="0">
              <a:srgbClr val="F491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body" idx="1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dt" idx="10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ftr" idx="11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ldNum" idx="12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marR="0" lvl="1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marR="0" lvl="2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marR="0" lvl="3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marR="0" lvl="4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marR="0" lvl="5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marR="0" lvl="6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marR="0" lvl="7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marR="0" lvl="8" indent="0" algn="r" rtl="0">
              <a:spcBef>
                <a:spcPts val="0"/>
              </a:spcBef>
              <a:buClr>
                <a:srgbClr val="484848"/>
              </a:buClr>
              <a:buSzPts val="2400"/>
              <a:buFont typeface="Noto Sans"/>
              <a:buNone/>
              <a:defRPr sz="2400" b="0" i="0" u="none" strike="noStrike" cap="none">
                <a:solidFill>
                  <a:srgbClr val="48484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AT"/>
              <a:t>‹#›</a:t>
            </a:fld>
            <a:r>
              <a:rPr lang="de-AT"/>
              <a:t>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alkimi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6.jp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2eb0e8d43ec_0_2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 rot="10800000">
            <a:off x="0" y="-25151"/>
            <a:ext cx="10092652" cy="5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eb0e8d43ec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48875">
            <a:off x="2366612" y="-81519"/>
            <a:ext cx="4954022" cy="587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eb0e8d43ec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882" y="373271"/>
            <a:ext cx="5145236" cy="496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eb0e8d43ec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750" y="5039118"/>
            <a:ext cx="1295725" cy="3995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eb0e8d43ec_0_2"/>
          <p:cNvSpPr txBox="1"/>
          <p:nvPr/>
        </p:nvSpPr>
        <p:spPr>
          <a:xfrm>
            <a:off x="898075" y="1271000"/>
            <a:ext cx="8296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4000">
                <a:solidFill>
                  <a:srgbClr val="FFFFFF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AD3X.</a:t>
            </a:r>
            <a:endParaRPr sz="14000">
              <a:solidFill>
                <a:srgbClr val="FFFFFF"/>
              </a:solidFill>
              <a:latin typeface="Unbounded SemiBold"/>
              <a:ea typeface="Unbounded SemiBold"/>
              <a:cs typeface="Unbounded SemiBold"/>
              <a:sym typeface="Unbounded SemiBold"/>
            </a:endParaRPr>
          </a:p>
        </p:txBody>
      </p:sp>
      <p:sp>
        <p:nvSpPr>
          <p:cNvPr id="105" name="Google Shape;105;g2eb0e8d43ec_0_2"/>
          <p:cNvSpPr txBox="1"/>
          <p:nvPr/>
        </p:nvSpPr>
        <p:spPr>
          <a:xfrm>
            <a:off x="1597475" y="3077475"/>
            <a:ext cx="39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400">
                <a:solidFill>
                  <a:srgbClr val="FFFFFF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HACKATHON. AI.</a:t>
            </a:r>
            <a:endParaRPr sz="2400">
              <a:solidFill>
                <a:srgbClr val="FFFFFF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06" name="Google Shape;106;g2eb0e8d43ec_0_2"/>
          <p:cNvSpPr txBox="1"/>
          <p:nvPr/>
        </p:nvSpPr>
        <p:spPr>
          <a:xfrm>
            <a:off x="3846925" y="3376850"/>
            <a:ext cx="418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400">
                <a:solidFill>
                  <a:srgbClr val="FFFFFF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BLOCKCHAIN. WEB3.</a:t>
            </a:r>
            <a:endParaRPr sz="2400">
              <a:solidFill>
                <a:srgbClr val="FFFFFF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07" name="Google Shape;107;g2eb0e8d43ec_0_2"/>
          <p:cNvSpPr txBox="1"/>
          <p:nvPr/>
        </p:nvSpPr>
        <p:spPr>
          <a:xfrm>
            <a:off x="4391225" y="3694975"/>
            <a:ext cx="189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400">
                <a:solidFill>
                  <a:srgbClr val="FFFFFF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ADTECH.</a:t>
            </a:r>
            <a:endParaRPr sz="2400">
              <a:solidFill>
                <a:srgbClr val="FFFFFF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08" name="Google Shape;108;g2eb0e8d43ec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09050" y="1977863"/>
            <a:ext cx="383600" cy="171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eb0e8d43ec_0_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0" y="15123"/>
            <a:ext cx="10080625" cy="56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eb0e8d43ec_0_69"/>
          <p:cNvSpPr txBox="1"/>
          <p:nvPr/>
        </p:nvSpPr>
        <p:spPr>
          <a:xfrm>
            <a:off x="1796959" y="462406"/>
            <a:ext cx="649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600" dirty="0">
                <a:solidFill>
                  <a:srgbClr val="FFFFFF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REVOLVERS</a:t>
            </a:r>
            <a:endParaRPr sz="3600" dirty="0">
              <a:solidFill>
                <a:srgbClr val="FFFFFF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28" name="Google Shape;128;g2eb0e8d43ec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50" y="5039118"/>
            <a:ext cx="1295725" cy="39950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eb0e8d43ec_0_69"/>
          <p:cNvSpPr txBox="1"/>
          <p:nvPr/>
        </p:nvSpPr>
        <p:spPr>
          <a:xfrm>
            <a:off x="858617" y="3116258"/>
            <a:ext cx="138428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FFFFFF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ANUJ JADHAV</a:t>
            </a:r>
            <a:endParaRPr sz="1000" dirty="0">
              <a:solidFill>
                <a:srgbClr val="FFFFFF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30" name="Google Shape;130;g2eb0e8d43ec_0_69"/>
          <p:cNvSpPr txBox="1"/>
          <p:nvPr/>
        </p:nvSpPr>
        <p:spPr>
          <a:xfrm>
            <a:off x="475259" y="3347984"/>
            <a:ext cx="225795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anujjadhav4122@gmail.com</a:t>
            </a:r>
            <a:endParaRPr sz="1000" dirty="0">
              <a:solidFill>
                <a:srgbClr val="999999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31" name="Google Shape;131;g2eb0e8d43ec_0_69"/>
          <p:cNvSpPr txBox="1"/>
          <p:nvPr/>
        </p:nvSpPr>
        <p:spPr>
          <a:xfrm>
            <a:off x="4308104" y="4106807"/>
            <a:ext cx="5619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Building an LLM Chatbot for Custom Input Data</a:t>
            </a:r>
          </a:p>
        </p:txBody>
      </p:sp>
      <p:pic>
        <p:nvPicPr>
          <p:cNvPr id="132" name="Google Shape;132;g2eb0e8d43ec_0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7025" y="1977863"/>
            <a:ext cx="383600" cy="17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eb0e8d43ec_0_69"/>
          <p:cNvSpPr txBox="1"/>
          <p:nvPr/>
        </p:nvSpPr>
        <p:spPr>
          <a:xfrm>
            <a:off x="2435204" y="4053524"/>
            <a:ext cx="2151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500" dirty="0">
                <a:solidFill>
                  <a:schemeClr val="lt1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PROBLEM STATEMENT</a:t>
            </a:r>
            <a:endParaRPr sz="100" dirty="0"/>
          </a:p>
        </p:txBody>
      </p:sp>
      <p:sp>
        <p:nvSpPr>
          <p:cNvPr id="134" name="Google Shape;134;g2eb0e8d43ec_0_69"/>
          <p:cNvSpPr txBox="1"/>
          <p:nvPr/>
        </p:nvSpPr>
        <p:spPr>
          <a:xfrm>
            <a:off x="3177852" y="3116258"/>
            <a:ext cx="1632092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FFFFFF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BHAVYA BHOSALE</a:t>
            </a:r>
            <a:endParaRPr sz="1000" dirty="0">
              <a:solidFill>
                <a:srgbClr val="FFFFFF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35" name="Google Shape;135;g2eb0e8d43ec_0_69"/>
          <p:cNvSpPr txBox="1"/>
          <p:nvPr/>
        </p:nvSpPr>
        <p:spPr>
          <a:xfrm>
            <a:off x="5476601" y="3099784"/>
            <a:ext cx="1452626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FFFFFF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LIKHITH RAJ V</a:t>
            </a:r>
            <a:endParaRPr sz="1000" dirty="0">
              <a:solidFill>
                <a:srgbClr val="FFFFFF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36" name="Google Shape;136;g2eb0e8d43ec_0_69"/>
          <p:cNvSpPr txBox="1"/>
          <p:nvPr/>
        </p:nvSpPr>
        <p:spPr>
          <a:xfrm>
            <a:off x="7456664" y="3116258"/>
            <a:ext cx="1662792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FFFFFF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ABHAY SURYA L R</a:t>
            </a:r>
            <a:endParaRPr sz="1000" dirty="0">
              <a:solidFill>
                <a:srgbClr val="FFFFFF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38" name="Google Shape;138;g2eb0e8d43ec_0_69"/>
          <p:cNvSpPr txBox="1"/>
          <p:nvPr/>
        </p:nvSpPr>
        <p:spPr>
          <a:xfrm>
            <a:off x="2699760" y="3347984"/>
            <a:ext cx="258827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bhavyabhosale1815@gmail.com</a:t>
            </a:r>
            <a:endParaRPr sz="1000" dirty="0">
              <a:solidFill>
                <a:srgbClr val="999999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39" name="Google Shape;139;g2eb0e8d43ec_0_69"/>
          <p:cNvSpPr txBox="1"/>
          <p:nvPr/>
        </p:nvSpPr>
        <p:spPr>
          <a:xfrm>
            <a:off x="5255415" y="3347984"/>
            <a:ext cx="19513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likhithsubbu@gmail.com</a:t>
            </a:r>
            <a:endParaRPr sz="1000" dirty="0">
              <a:solidFill>
                <a:srgbClr val="999999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40" name="Google Shape;140;g2eb0e8d43ec_0_69"/>
          <p:cNvSpPr txBox="1"/>
          <p:nvPr/>
        </p:nvSpPr>
        <p:spPr>
          <a:xfrm>
            <a:off x="7315091" y="3356971"/>
            <a:ext cx="207068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abhaysuryalr@gmail.com</a:t>
            </a:r>
            <a:endParaRPr sz="1000" dirty="0">
              <a:solidFill>
                <a:srgbClr val="999999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52DC200-C0FB-05BC-6CCF-EC4ABAF3AC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96" t="25353" r="14018" b="26867"/>
          <a:stretch/>
        </p:blipFill>
        <p:spPr>
          <a:xfrm>
            <a:off x="7309755" y="1161280"/>
            <a:ext cx="1888892" cy="19233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71389F-D8BF-74C7-E38F-E6B57F5107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9" t="6934" r="12187" b="26089"/>
          <a:stretch/>
        </p:blipFill>
        <p:spPr>
          <a:xfrm>
            <a:off x="3010656" y="1185003"/>
            <a:ext cx="1988596" cy="19214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BB41DC-D49D-9E60-F0FB-AF396AF78B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460" t="1620" r="8473" b="12615"/>
          <a:stretch/>
        </p:blipFill>
        <p:spPr>
          <a:xfrm>
            <a:off x="5288036" y="1169893"/>
            <a:ext cx="1798457" cy="19026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787C77-C838-E9ED-30F8-0D2B7DC72D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351" t="28951" r="14450" b="-389"/>
          <a:stretch/>
        </p:blipFill>
        <p:spPr>
          <a:xfrm>
            <a:off x="582969" y="1169893"/>
            <a:ext cx="2029012" cy="1951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eb0e8d43ec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-11751"/>
            <a:ext cx="10080927" cy="56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eb0e8d43ec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50" y="5039118"/>
            <a:ext cx="1295725" cy="3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eb0e8d43ec_0_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7025" y="1977863"/>
            <a:ext cx="383600" cy="17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eb0e8d43ec_0_110"/>
          <p:cNvSpPr txBox="1"/>
          <p:nvPr/>
        </p:nvSpPr>
        <p:spPr>
          <a:xfrm>
            <a:off x="531850" y="179003"/>
            <a:ext cx="679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600" dirty="0">
                <a:solidFill>
                  <a:srgbClr val="FFFFFF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SOLUTION OVERVIEW</a:t>
            </a:r>
            <a:endParaRPr sz="3600" dirty="0">
              <a:solidFill>
                <a:srgbClr val="FFFFFF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50" name="Google Shape;150;g2eb0e8d43ec_0_110"/>
          <p:cNvSpPr txBox="1"/>
          <p:nvPr/>
        </p:nvSpPr>
        <p:spPr>
          <a:xfrm>
            <a:off x="3428772" y="781689"/>
            <a:ext cx="579482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Unbounded Light" panose="020B0604020202020204" charset="0"/>
              </a:rPr>
              <a:t>Our project aims to build an LLM chatbot that leverages open-source tools to provide scalable and customized customer support, operating on Telegram and a webpage, using data from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Unbounded Light" panose="020B0604020202020204" charset="0"/>
              </a:rPr>
              <a:t>Alkimi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Unbounded Light" panose="020B0604020202020204" charset="0"/>
              </a:rPr>
              <a:t> for accurate information retrieval and real-time interaction.</a:t>
            </a:r>
            <a:endParaRPr sz="700" dirty="0">
              <a:solidFill>
                <a:schemeClr val="bg1">
                  <a:lumMod val="65000"/>
                </a:schemeClr>
              </a:solidFill>
              <a:latin typeface="Unbounded Light" panose="020B0604020202020204" charset="0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51" name="Google Shape;151;g2eb0e8d43ec_0_110"/>
          <p:cNvSpPr txBox="1"/>
          <p:nvPr/>
        </p:nvSpPr>
        <p:spPr>
          <a:xfrm>
            <a:off x="841785" y="821970"/>
            <a:ext cx="239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OVERVIEW</a:t>
            </a:r>
            <a:endParaRPr sz="1000" dirty="0">
              <a:solidFill>
                <a:srgbClr val="C4C4C4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2" name="Google Shape;152;g2eb0e8d43ec_0_110"/>
          <p:cNvSpPr txBox="1"/>
          <p:nvPr/>
        </p:nvSpPr>
        <p:spPr>
          <a:xfrm>
            <a:off x="3428773" y="1456582"/>
            <a:ext cx="5794827" cy="74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54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Integrating RAG with custom input data, enabling highly accurate and scalable customer support access while leveraging open-source tools to maximum flexibility and cost-efficiency.</a:t>
            </a:r>
            <a:endParaRPr sz="900" dirty="0">
              <a:solidFill>
                <a:srgbClr val="999999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53" name="Google Shape;153;g2eb0e8d43ec_0_110"/>
          <p:cNvSpPr txBox="1"/>
          <p:nvPr/>
        </p:nvSpPr>
        <p:spPr>
          <a:xfrm>
            <a:off x="841785" y="1616356"/>
            <a:ext cx="239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UNIQUE SELLING POINTS</a:t>
            </a:r>
            <a:endParaRPr sz="1000" dirty="0">
              <a:solidFill>
                <a:srgbClr val="C4C4C4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54" name="Google Shape;154;g2eb0e8d43ec_0_110"/>
          <p:cNvSpPr txBox="1"/>
          <p:nvPr/>
        </p:nvSpPr>
        <p:spPr>
          <a:xfrm>
            <a:off x="3428771" y="2249790"/>
            <a:ext cx="5794827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-AT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Frontend – Streamlit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-AT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Backend – 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-AT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LangChain, PyPDF2, BeautifulSoup, GoogleGemma (Open Source), Selenium, FAISS (vector database)</a:t>
            </a:r>
            <a:endParaRPr sz="900" dirty="0">
              <a:solidFill>
                <a:srgbClr val="999999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155" name="Google Shape;155;g2eb0e8d43ec_0_110"/>
          <p:cNvSpPr txBox="1"/>
          <p:nvPr/>
        </p:nvSpPr>
        <p:spPr>
          <a:xfrm>
            <a:off x="841785" y="2364598"/>
            <a:ext cx="239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TECHNOLOGY STACK</a:t>
            </a:r>
            <a:endParaRPr sz="1000" dirty="0">
              <a:solidFill>
                <a:srgbClr val="C4C4C4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" name="Google Shape;155;g2eb0e8d43ec_0_110">
            <a:extLst>
              <a:ext uri="{FF2B5EF4-FFF2-40B4-BE49-F238E27FC236}">
                <a16:creationId xmlns:a16="http://schemas.microsoft.com/office/drawing/2014/main" id="{DAE2E823-2B77-FFA9-2A5E-DD54C395DE07}"/>
              </a:ext>
            </a:extLst>
          </p:cNvPr>
          <p:cNvSpPr txBox="1"/>
          <p:nvPr/>
        </p:nvSpPr>
        <p:spPr>
          <a:xfrm>
            <a:off x="841785" y="3317134"/>
            <a:ext cx="2557175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000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CHALLENGES ENCOUNTERED</a:t>
            </a:r>
            <a:endParaRPr sz="1000" dirty="0">
              <a:solidFill>
                <a:srgbClr val="C4C4C4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" name="Google Shape;152;g2eb0e8d43ec_0_110">
            <a:extLst>
              <a:ext uri="{FF2B5EF4-FFF2-40B4-BE49-F238E27FC236}">
                <a16:creationId xmlns:a16="http://schemas.microsoft.com/office/drawing/2014/main" id="{8C45336A-D64B-EB4A-7F25-98B891B5EDA8}"/>
              </a:ext>
            </a:extLst>
          </p:cNvPr>
          <p:cNvSpPr txBox="1"/>
          <p:nvPr/>
        </p:nvSpPr>
        <p:spPr>
          <a:xfrm>
            <a:off x="3428771" y="3215427"/>
            <a:ext cx="5794827" cy="188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IN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1. </a:t>
            </a:r>
            <a:r>
              <a:rPr lang="en-IN" sz="900" b="1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Processing the image inside the pdf into text format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IN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Approach – Used </a:t>
            </a:r>
            <a:r>
              <a:rPr lang="en-IN" sz="900" dirty="0" err="1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EasyOCR</a:t>
            </a:r>
            <a:r>
              <a:rPr lang="en-IN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 and </a:t>
            </a:r>
            <a:r>
              <a:rPr lang="en-IN" sz="900" dirty="0" err="1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Pymupdf</a:t>
            </a:r>
            <a:r>
              <a:rPr lang="en-IN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 which helped us in extracting the text from images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IN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2</a:t>
            </a:r>
            <a:r>
              <a:rPr lang="en-IN" sz="900" b="1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. Scrapping the webpage of </a:t>
            </a:r>
            <a:r>
              <a:rPr lang="en-IN" sz="900" b="1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  <a:hlinkClick r:id="rId7"/>
              </a:rPr>
              <a:t>www.alkimi.org</a:t>
            </a:r>
            <a:r>
              <a:rPr lang="en-IN" sz="900" b="1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 due to animations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IN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Approach – Overcame by using a call back function using </a:t>
            </a:r>
            <a:r>
              <a:rPr lang="en-IN" sz="900" dirty="0" err="1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BeautifulSoup</a:t>
            </a:r>
            <a:endParaRPr lang="en-IN" sz="900" dirty="0">
              <a:solidFill>
                <a:srgbClr val="999999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  <a:p>
            <a:pPr lvl="0" algn="l" rtl="0">
              <a:spcBef>
                <a:spcPts val="1054"/>
              </a:spcBef>
              <a:spcAft>
                <a:spcPts val="0"/>
              </a:spcAft>
            </a:pPr>
            <a:r>
              <a:rPr lang="en-IN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3. </a:t>
            </a:r>
            <a:r>
              <a:rPr lang="en-IN" sz="900" b="1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Creating a Chatbot on Telegram</a:t>
            </a:r>
          </a:p>
          <a:p>
            <a:pPr lvl="0">
              <a:spcBef>
                <a:spcPts val="600"/>
              </a:spcBef>
            </a:pPr>
            <a:r>
              <a:rPr lang="en-IN" sz="900" dirty="0">
                <a:solidFill>
                  <a:srgbClr val="999999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Approach – Used python-telegram-bot. With the help of event and message handlers, the bot was able to respond as per the query by the user.</a:t>
            </a:r>
            <a:endParaRPr sz="900" dirty="0">
              <a:solidFill>
                <a:srgbClr val="999999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6;g2eb0e8d43ec_0_110">
            <a:extLst>
              <a:ext uri="{FF2B5EF4-FFF2-40B4-BE49-F238E27FC236}">
                <a16:creationId xmlns:a16="http://schemas.microsoft.com/office/drawing/2014/main" id="{33D13B94-9ED2-19B1-1826-84F2A4B295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-23501"/>
            <a:ext cx="10080927" cy="56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49;g2eb0e8d43ec_0_110">
            <a:extLst>
              <a:ext uri="{FF2B5EF4-FFF2-40B4-BE49-F238E27FC236}">
                <a16:creationId xmlns:a16="http://schemas.microsoft.com/office/drawing/2014/main" id="{A3232D8A-7974-74F3-B409-5CED2C0DF1AA}"/>
              </a:ext>
            </a:extLst>
          </p:cNvPr>
          <p:cNvSpPr txBox="1"/>
          <p:nvPr/>
        </p:nvSpPr>
        <p:spPr>
          <a:xfrm>
            <a:off x="2658287" y="176213"/>
            <a:ext cx="476405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600" dirty="0">
                <a:solidFill>
                  <a:srgbClr val="FFFFFF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HOW IT WORKS?</a:t>
            </a:r>
            <a:endParaRPr sz="3600" dirty="0">
              <a:solidFill>
                <a:srgbClr val="FFFFFF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39716A-38E1-2271-4510-742557971E7A}"/>
              </a:ext>
            </a:extLst>
          </p:cNvPr>
          <p:cNvCxnSpPr>
            <a:cxnSpLocks/>
          </p:cNvCxnSpPr>
          <p:nvPr/>
        </p:nvCxnSpPr>
        <p:spPr>
          <a:xfrm>
            <a:off x="709448" y="1072055"/>
            <a:ext cx="0" cy="398079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iamond 5">
            <a:extLst>
              <a:ext uri="{FF2B5EF4-FFF2-40B4-BE49-F238E27FC236}">
                <a16:creationId xmlns:a16="http://schemas.microsoft.com/office/drawing/2014/main" id="{0BC6C370-4D4F-9217-706F-6B4C93FB2477}"/>
              </a:ext>
            </a:extLst>
          </p:cNvPr>
          <p:cNvSpPr/>
          <p:nvPr/>
        </p:nvSpPr>
        <p:spPr>
          <a:xfrm>
            <a:off x="566726" y="1307801"/>
            <a:ext cx="285444" cy="28260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14B168E2-0953-BC62-EA1D-C88FB4F08912}"/>
              </a:ext>
            </a:extLst>
          </p:cNvPr>
          <p:cNvSpPr/>
          <p:nvPr/>
        </p:nvSpPr>
        <p:spPr>
          <a:xfrm>
            <a:off x="566725" y="2108845"/>
            <a:ext cx="285444" cy="28260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3DCFA6B0-388C-7AB9-E841-90E7CDB1F11B}"/>
              </a:ext>
            </a:extLst>
          </p:cNvPr>
          <p:cNvSpPr/>
          <p:nvPr/>
        </p:nvSpPr>
        <p:spPr>
          <a:xfrm>
            <a:off x="566725" y="2915499"/>
            <a:ext cx="285444" cy="28260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4A18590E-7C4C-696E-84A2-544C85364A4F}"/>
              </a:ext>
            </a:extLst>
          </p:cNvPr>
          <p:cNvSpPr/>
          <p:nvPr/>
        </p:nvSpPr>
        <p:spPr>
          <a:xfrm>
            <a:off x="566725" y="3710934"/>
            <a:ext cx="285444" cy="28260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29DE7C13-3391-4CEB-D4BF-85F52C9E3B3D}"/>
              </a:ext>
            </a:extLst>
          </p:cNvPr>
          <p:cNvSpPr/>
          <p:nvPr/>
        </p:nvSpPr>
        <p:spPr>
          <a:xfrm>
            <a:off x="558842" y="4561193"/>
            <a:ext cx="285444" cy="28260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Google Shape;131;g2eb0e8d43ec_0_69">
            <a:extLst>
              <a:ext uri="{FF2B5EF4-FFF2-40B4-BE49-F238E27FC236}">
                <a16:creationId xmlns:a16="http://schemas.microsoft.com/office/drawing/2014/main" id="{44F97ADE-4845-05A4-EF8B-3E75B4F493A0}"/>
              </a:ext>
            </a:extLst>
          </p:cNvPr>
          <p:cNvSpPr txBox="1"/>
          <p:nvPr/>
        </p:nvSpPr>
        <p:spPr>
          <a:xfrm>
            <a:off x="976498" y="1205050"/>
            <a:ext cx="4383773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1. </a:t>
            </a:r>
            <a:r>
              <a:rPr lang="en-US" dirty="0">
                <a:solidFill>
                  <a:schemeClr val="bg1"/>
                </a:solidFill>
              </a:rPr>
              <a:t>PDF &amp; URL loading: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The app reads multiple pdf documents and extracts their content.</a:t>
            </a:r>
          </a:p>
        </p:txBody>
      </p:sp>
      <p:sp>
        <p:nvSpPr>
          <p:cNvPr id="15" name="Google Shape;131;g2eb0e8d43ec_0_69">
            <a:extLst>
              <a:ext uri="{FF2B5EF4-FFF2-40B4-BE49-F238E27FC236}">
                <a16:creationId xmlns:a16="http://schemas.microsoft.com/office/drawing/2014/main" id="{277804A6-B9F9-5693-EF77-A3B58E375154}"/>
              </a:ext>
            </a:extLst>
          </p:cNvPr>
          <p:cNvSpPr txBox="1"/>
          <p:nvPr/>
        </p:nvSpPr>
        <p:spPr>
          <a:xfrm>
            <a:off x="976498" y="2028569"/>
            <a:ext cx="438376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2. </a:t>
            </a:r>
            <a:r>
              <a:rPr lang="en-US" dirty="0">
                <a:solidFill>
                  <a:schemeClr val="bg1"/>
                </a:solidFill>
              </a:rPr>
              <a:t>Text Chunking: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The extracted text is divided into smaller chunks.</a:t>
            </a:r>
          </a:p>
        </p:txBody>
      </p:sp>
      <p:sp>
        <p:nvSpPr>
          <p:cNvPr id="16" name="Google Shape;131;g2eb0e8d43ec_0_69">
            <a:extLst>
              <a:ext uri="{FF2B5EF4-FFF2-40B4-BE49-F238E27FC236}">
                <a16:creationId xmlns:a16="http://schemas.microsoft.com/office/drawing/2014/main" id="{4BB86A7B-56FF-7C74-1CDD-C46A0542A04D}"/>
              </a:ext>
            </a:extLst>
          </p:cNvPr>
          <p:cNvSpPr txBox="1"/>
          <p:nvPr/>
        </p:nvSpPr>
        <p:spPr>
          <a:xfrm>
            <a:off x="976499" y="2852088"/>
            <a:ext cx="4383763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3. </a:t>
            </a:r>
            <a:r>
              <a:rPr lang="en-US" dirty="0">
                <a:solidFill>
                  <a:schemeClr val="bg1"/>
                </a:solidFill>
              </a:rPr>
              <a:t>Language Model: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The application uses language model to generate vector embedding.</a:t>
            </a:r>
          </a:p>
        </p:txBody>
      </p:sp>
      <p:sp>
        <p:nvSpPr>
          <p:cNvPr id="17" name="Google Shape;131;g2eb0e8d43ec_0_69">
            <a:extLst>
              <a:ext uri="{FF2B5EF4-FFF2-40B4-BE49-F238E27FC236}">
                <a16:creationId xmlns:a16="http://schemas.microsoft.com/office/drawing/2014/main" id="{FBA5ED64-8D5D-3CC3-F4EE-EDED8849EAD4}"/>
              </a:ext>
            </a:extLst>
          </p:cNvPr>
          <p:cNvSpPr txBox="1"/>
          <p:nvPr/>
        </p:nvSpPr>
        <p:spPr>
          <a:xfrm>
            <a:off x="994891" y="3630265"/>
            <a:ext cx="4365367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4. </a:t>
            </a:r>
            <a:r>
              <a:rPr lang="en-US" dirty="0">
                <a:solidFill>
                  <a:schemeClr val="bg1"/>
                </a:solidFill>
              </a:rPr>
              <a:t>Similarity matching: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When you ask question, app compares the text chunks and identifies most semantically similar ones.</a:t>
            </a:r>
          </a:p>
        </p:txBody>
      </p:sp>
      <p:sp>
        <p:nvSpPr>
          <p:cNvPr id="18" name="Google Shape;131;g2eb0e8d43ec_0_69">
            <a:extLst>
              <a:ext uri="{FF2B5EF4-FFF2-40B4-BE49-F238E27FC236}">
                <a16:creationId xmlns:a16="http://schemas.microsoft.com/office/drawing/2014/main" id="{8D4F0AFC-3474-26C2-4D4A-34F5391D48C3}"/>
              </a:ext>
            </a:extLst>
          </p:cNvPr>
          <p:cNvSpPr txBox="1"/>
          <p:nvPr/>
        </p:nvSpPr>
        <p:spPr>
          <a:xfrm>
            <a:off x="1013284" y="4461239"/>
            <a:ext cx="434697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5. </a:t>
            </a:r>
            <a:r>
              <a:rPr lang="en-US" dirty="0">
                <a:solidFill>
                  <a:schemeClr val="bg1"/>
                </a:solidFill>
              </a:rPr>
              <a:t>Response Generation: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The selected chunks are passed to language model, which generates a response based on relevant context.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105EE2-92A8-3EAB-0257-9D8C9CDB6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" t="1807" r="2078" b="1162"/>
          <a:stretch/>
        </p:blipFill>
        <p:spPr>
          <a:xfrm>
            <a:off x="5484592" y="930027"/>
            <a:ext cx="4281313" cy="43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8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eb3e165814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7883" y="-11751"/>
            <a:ext cx="10080927" cy="56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eb3e165814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50" y="5039118"/>
            <a:ext cx="1295725" cy="3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eb3e165814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7025" y="1977863"/>
            <a:ext cx="383600" cy="17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eb3e165814_0_14"/>
          <p:cNvSpPr txBox="1"/>
          <p:nvPr/>
        </p:nvSpPr>
        <p:spPr>
          <a:xfrm>
            <a:off x="493750" y="376850"/>
            <a:ext cx="679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600" dirty="0">
                <a:solidFill>
                  <a:srgbClr val="FFFFFF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LIVE DEMO</a:t>
            </a:r>
            <a:endParaRPr sz="3600" dirty="0">
              <a:solidFill>
                <a:srgbClr val="FFFFFF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64" name="Google Shape;164;g2eb3e165814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6784" y="1680472"/>
            <a:ext cx="3377577" cy="325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8A5BE-B67F-F899-D625-FCE9A3EEE2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1" t="2071" r="-1241" b="156"/>
          <a:stretch/>
        </p:blipFill>
        <p:spPr>
          <a:xfrm>
            <a:off x="7603163" y="528312"/>
            <a:ext cx="1616672" cy="5028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E3274F-61DC-32F0-10F4-D8E8FA8C6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144" y="1115949"/>
            <a:ext cx="6792601" cy="3679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242321-2E11-C57D-AC26-0F2E58BE3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563" y="1112906"/>
            <a:ext cx="6800182" cy="3686077"/>
          </a:xfrm>
          <a:prstGeom prst="rect">
            <a:avLst/>
          </a:prstGeom>
        </p:spPr>
      </p:pic>
      <p:sp>
        <p:nvSpPr>
          <p:cNvPr id="12" name="Google Shape;163;g2eb3e165814_0_14">
            <a:extLst>
              <a:ext uri="{FF2B5EF4-FFF2-40B4-BE49-F238E27FC236}">
                <a16:creationId xmlns:a16="http://schemas.microsoft.com/office/drawing/2014/main" id="{C884FBD4-95B1-EBE8-313E-FAF5AFFFF577}"/>
              </a:ext>
            </a:extLst>
          </p:cNvPr>
          <p:cNvSpPr txBox="1"/>
          <p:nvPr/>
        </p:nvSpPr>
        <p:spPr>
          <a:xfrm>
            <a:off x="7662370" y="269128"/>
            <a:ext cx="17573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>
                <a:solidFill>
                  <a:srgbClr val="FFFFFF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Telegram Bot</a:t>
            </a:r>
            <a:endParaRPr dirty="0">
              <a:solidFill>
                <a:srgbClr val="FFFFFF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eb4af5fc0b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-1"/>
            <a:ext cx="10080927" cy="56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eb4af5fc0b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50" y="5039118"/>
            <a:ext cx="1295725" cy="3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eb4af5fc0b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7025" y="1977863"/>
            <a:ext cx="383600" cy="17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eb4af5fc0b_0_25"/>
          <p:cNvSpPr txBox="1"/>
          <p:nvPr/>
        </p:nvSpPr>
        <p:spPr>
          <a:xfrm>
            <a:off x="493750" y="376850"/>
            <a:ext cx="679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600">
                <a:solidFill>
                  <a:srgbClr val="FFFFFF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CONCLUSION </a:t>
            </a:r>
            <a:endParaRPr sz="3600">
              <a:solidFill>
                <a:srgbClr val="FFFFFF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75" name="Google Shape;175;g2eb4af5fc0b_0_25"/>
          <p:cNvSpPr txBox="1">
            <a:spLocks noGrp="1"/>
          </p:cNvSpPr>
          <p:nvPr>
            <p:ph type="body" idx="1"/>
          </p:nvPr>
        </p:nvSpPr>
        <p:spPr>
          <a:xfrm>
            <a:off x="4875572" y="1608536"/>
            <a:ext cx="4374930" cy="2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 dirty="0">
                <a:solidFill>
                  <a:schemeClr val="lt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In summary, our project introduces an advanced LLM chatbot for scalable customer support, integrating RAG and diverse data sources with open-source tools for accuracy and cost-efficiency. Operating seamlessly on webpages and Telegram, it offers a user-friendly experience. Key takeaways include effective data handling, leveraging open-source advantages, and the impact of advanced model integration on customer service.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lt1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0" u="none" strike="noStrike" cap="none" dirty="0">
                <a:solidFill>
                  <a:schemeClr val="lt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We welcome feedback and collaboration opportunities.</a:t>
            </a:r>
            <a:endParaRPr sz="1000" i="0" u="none" strike="noStrike" cap="none" dirty="0">
              <a:solidFill>
                <a:schemeClr val="lt1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pic>
        <p:nvPicPr>
          <p:cNvPr id="177" name="Google Shape;177;g2eb4af5fc0b_0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548873">
            <a:off x="952637" y="882813"/>
            <a:ext cx="3314609" cy="39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Custom</PresentationFormat>
  <Paragraphs>43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Noto Sans</vt:lpstr>
      <vt:lpstr>Unbounded Light</vt:lpstr>
      <vt:lpstr>Unbounded SemiBold</vt:lpstr>
      <vt:lpstr>Arial</vt:lpstr>
      <vt:lpstr>Unbounded</vt:lpstr>
      <vt:lpstr>Unbounded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Abhay Surya L R</cp:lastModifiedBy>
  <cp:revision>1</cp:revision>
  <dcterms:created xsi:type="dcterms:W3CDTF">2024-07-08T16:10:26Z</dcterms:created>
  <dcterms:modified xsi:type="dcterms:W3CDTF">2024-07-14T09:17:45Z</dcterms:modified>
</cp:coreProperties>
</file>